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45720000" cy="38404800"/>
  <p:notesSz cx="6858000" cy="9144000"/>
  <p:defaultTextStyle>
    <a:defPPr>
      <a:defRPr lang="en-US"/>
    </a:defPPr>
    <a:lvl1pPr algn="l" rtl="0" fontAlgn="base">
      <a:spcBef>
        <a:spcPct val="0"/>
      </a:spcBef>
      <a:spcAft>
        <a:spcPct val="0"/>
      </a:spcAft>
      <a:defRPr sz="8600"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sz="8600"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sz="8600"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sz="8600"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sz="8600" kern="1200">
        <a:solidFill>
          <a:schemeClr val="tx1"/>
        </a:solidFill>
        <a:latin typeface="Arial" panose="020B0604020202020204" pitchFamily="34" charset="0"/>
        <a:ea typeface="+mn-ea"/>
        <a:cs typeface="+mn-cs"/>
      </a:defRPr>
    </a:lvl5pPr>
    <a:lvl6pPr marL="2286000" algn="l" defTabSz="914400" rtl="0" eaLnBrk="1" latinLnBrk="0" hangingPunct="1">
      <a:defRPr sz="8600" kern="1200">
        <a:solidFill>
          <a:schemeClr val="tx1"/>
        </a:solidFill>
        <a:latin typeface="Arial" panose="020B0604020202020204" pitchFamily="34" charset="0"/>
        <a:ea typeface="+mn-ea"/>
        <a:cs typeface="+mn-cs"/>
      </a:defRPr>
    </a:lvl6pPr>
    <a:lvl7pPr marL="2743200" algn="l" defTabSz="914400" rtl="0" eaLnBrk="1" latinLnBrk="0" hangingPunct="1">
      <a:defRPr sz="8600" kern="1200">
        <a:solidFill>
          <a:schemeClr val="tx1"/>
        </a:solidFill>
        <a:latin typeface="Arial" panose="020B0604020202020204" pitchFamily="34" charset="0"/>
        <a:ea typeface="+mn-ea"/>
        <a:cs typeface="+mn-cs"/>
      </a:defRPr>
    </a:lvl7pPr>
    <a:lvl8pPr marL="3200400" algn="l" defTabSz="914400" rtl="0" eaLnBrk="1" latinLnBrk="0" hangingPunct="1">
      <a:defRPr sz="8600" kern="1200">
        <a:solidFill>
          <a:schemeClr val="tx1"/>
        </a:solidFill>
        <a:latin typeface="Arial" panose="020B0604020202020204" pitchFamily="34" charset="0"/>
        <a:ea typeface="+mn-ea"/>
        <a:cs typeface="+mn-cs"/>
      </a:defRPr>
    </a:lvl8pPr>
    <a:lvl9pPr marL="3657600" algn="l" defTabSz="914400" rtl="0" eaLnBrk="1" latinLnBrk="0" hangingPunct="1">
      <a:defRPr sz="86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440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5897" autoAdjust="0"/>
  </p:normalViewPr>
  <p:slideViewPr>
    <p:cSldViewPr>
      <p:cViewPr varScale="1">
        <p:scale>
          <a:sx n="20" d="100"/>
          <a:sy n="20" d="100"/>
        </p:scale>
        <p:origin x="2720" y="280"/>
      </p:cViewPr>
      <p:guideLst>
        <p:guide orient="horz" pos="12096"/>
        <p:guide pos="1440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47019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2289A0FC-B3EB-48D5-BB0C-727395A2C780}"/>
              </a:ext>
            </a:extLst>
          </p:cNvPr>
          <p:cNvSpPr txBox="1">
            <a:spLocks/>
          </p:cNvSpPr>
          <p:nvPr userDrawn="1"/>
        </p:nvSpPr>
        <p:spPr>
          <a:xfrm>
            <a:off x="438150" y="323850"/>
            <a:ext cx="44938950" cy="37699950"/>
          </a:xfrm>
          <a:prstGeom prst="rect">
            <a:avLst/>
          </a:prstGeom>
          <a:noFill/>
          <a:ln w="28575">
            <a:solidFill>
              <a:srgbClr val="7030A0"/>
            </a:solidFill>
          </a:ln>
        </p:spPr>
        <p:txBody>
          <a:bodyPr>
            <a:normAutofit/>
          </a:bodyPr>
          <a:lstStyle>
            <a:lvl1pPr algn="ctr" defTabSz="4389438" rtl="0" eaLnBrk="0" fontAlgn="base" hangingPunct="0">
              <a:spcBef>
                <a:spcPct val="0"/>
              </a:spcBef>
              <a:spcAft>
                <a:spcPct val="0"/>
              </a:spcAft>
              <a:defRPr sz="211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Arial" charset="0"/>
              </a:defRPr>
            </a:lvl2pPr>
            <a:lvl3pPr algn="ctr" defTabSz="4389438" rtl="0" eaLnBrk="0" fontAlgn="base" hangingPunct="0">
              <a:spcBef>
                <a:spcPct val="0"/>
              </a:spcBef>
              <a:spcAft>
                <a:spcPct val="0"/>
              </a:spcAft>
              <a:defRPr sz="21100">
                <a:solidFill>
                  <a:schemeClr val="tx2"/>
                </a:solidFill>
                <a:latin typeface="Arial" charset="0"/>
              </a:defRPr>
            </a:lvl3pPr>
            <a:lvl4pPr algn="ctr" defTabSz="4389438" rtl="0" eaLnBrk="0" fontAlgn="base" hangingPunct="0">
              <a:spcBef>
                <a:spcPct val="0"/>
              </a:spcBef>
              <a:spcAft>
                <a:spcPct val="0"/>
              </a:spcAft>
              <a:defRPr sz="21100">
                <a:solidFill>
                  <a:schemeClr val="tx2"/>
                </a:solidFill>
                <a:latin typeface="Arial" charset="0"/>
              </a:defRPr>
            </a:lvl4pPr>
            <a:lvl5pPr algn="ctr" defTabSz="4389438" rtl="0" eaLnBrk="0" fontAlgn="base" hangingPunct="0">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a:lstStyle>
          <a:p>
            <a:r>
              <a:rPr lang="en-US" sz="2400" kern="0">
                <a:latin typeface="Times New Roman" charset="0"/>
                <a:ea typeface="Times New Roman" charset="0"/>
                <a:cs typeface="Times New Roman" charset="0"/>
              </a:rPr>
              <a:t>                                             </a:t>
            </a:r>
            <a:endParaRPr lang="en-US" sz="2400" kern="0" dirty="0">
              <a:latin typeface="Times New Roman" charset="0"/>
              <a:ea typeface="Times New Roman" charset="0"/>
              <a:cs typeface="Times New Roman" charset="0"/>
            </a:endParaRPr>
          </a:p>
        </p:txBody>
      </p:sp>
      <p:sp>
        <p:nvSpPr>
          <p:cNvPr id="4" name="Title 1">
            <a:extLst>
              <a:ext uri="{FF2B5EF4-FFF2-40B4-BE49-F238E27FC236}">
                <a16:creationId xmlns:a16="http://schemas.microsoft.com/office/drawing/2014/main" id="{9A48908F-1F58-45A8-9FE4-2FC637109D29}"/>
              </a:ext>
            </a:extLst>
          </p:cNvPr>
          <p:cNvSpPr txBox="1">
            <a:spLocks/>
          </p:cNvSpPr>
          <p:nvPr userDrawn="1"/>
        </p:nvSpPr>
        <p:spPr>
          <a:xfrm>
            <a:off x="441779" y="323850"/>
            <a:ext cx="44935321" cy="3041322"/>
          </a:xfrm>
          <a:prstGeom prst="rect">
            <a:avLst/>
          </a:prstGeom>
          <a:solidFill>
            <a:srgbClr val="582C83"/>
          </a:solidFill>
          <a:ln>
            <a:noFill/>
          </a:ln>
        </p:spPr>
        <p:txBody>
          <a:bodyPr>
            <a:normAutofit/>
          </a:bodyPr>
          <a:lstStyle>
            <a:lvl1pPr algn="ctr" defTabSz="4389438" rtl="0" eaLnBrk="0" fontAlgn="base" hangingPunct="0">
              <a:spcBef>
                <a:spcPct val="0"/>
              </a:spcBef>
              <a:spcAft>
                <a:spcPct val="0"/>
              </a:spcAft>
              <a:defRPr sz="211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Arial" charset="0"/>
              </a:defRPr>
            </a:lvl2pPr>
            <a:lvl3pPr algn="ctr" defTabSz="4389438" rtl="0" eaLnBrk="0" fontAlgn="base" hangingPunct="0">
              <a:spcBef>
                <a:spcPct val="0"/>
              </a:spcBef>
              <a:spcAft>
                <a:spcPct val="0"/>
              </a:spcAft>
              <a:defRPr sz="21100">
                <a:solidFill>
                  <a:schemeClr val="tx2"/>
                </a:solidFill>
                <a:latin typeface="Arial" charset="0"/>
              </a:defRPr>
            </a:lvl3pPr>
            <a:lvl4pPr algn="ctr" defTabSz="4389438" rtl="0" eaLnBrk="0" fontAlgn="base" hangingPunct="0">
              <a:spcBef>
                <a:spcPct val="0"/>
              </a:spcBef>
              <a:spcAft>
                <a:spcPct val="0"/>
              </a:spcAft>
              <a:defRPr sz="21100">
                <a:solidFill>
                  <a:schemeClr val="tx2"/>
                </a:solidFill>
                <a:latin typeface="Arial" charset="0"/>
              </a:defRPr>
            </a:lvl4pPr>
            <a:lvl5pPr algn="ctr" defTabSz="4389438" rtl="0" eaLnBrk="0" fontAlgn="base" hangingPunct="0">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a:lstStyle>
          <a:p>
            <a:r>
              <a:rPr lang="en-US" sz="2400" kern="0">
                <a:latin typeface="Times New Roman" charset="0"/>
                <a:ea typeface="Times New Roman" charset="0"/>
                <a:cs typeface="Times New Roman" charset="0"/>
              </a:rPr>
              <a:t>                                             </a:t>
            </a:r>
            <a:endParaRPr lang="en-US" sz="2400" kern="0" dirty="0">
              <a:latin typeface="Times New Roman" charset="0"/>
              <a:ea typeface="Times New Roman" charset="0"/>
              <a:cs typeface="Times New Roman" charset="0"/>
            </a:endParaRPr>
          </a:p>
        </p:txBody>
      </p:sp>
      <p:pic>
        <p:nvPicPr>
          <p:cNvPr id="6" name="Picture 5">
            <a:extLst>
              <a:ext uri="{FF2B5EF4-FFF2-40B4-BE49-F238E27FC236}">
                <a16:creationId xmlns:a16="http://schemas.microsoft.com/office/drawing/2014/main" id="{86A650F5-F052-407E-B497-CDFE35DAA670}"/>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005" t="31580" r="6862" b="26309"/>
          <a:stretch/>
        </p:blipFill>
        <p:spPr>
          <a:xfrm rot="10800000" flipH="1" flipV="1">
            <a:off x="609600" y="2006191"/>
            <a:ext cx="6387402" cy="1219200"/>
          </a:xfrm>
          <a:prstGeom prst="rect">
            <a:avLst/>
          </a:prstGeom>
        </p:spPr>
      </p:pic>
      <p:pic>
        <p:nvPicPr>
          <p:cNvPr id="7" name="Picture 6">
            <a:extLst>
              <a:ext uri="{FF2B5EF4-FFF2-40B4-BE49-F238E27FC236}">
                <a16:creationId xmlns:a16="http://schemas.microsoft.com/office/drawing/2014/main" id="{D25B46C4-788C-4C6F-9373-B0D4388C61B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7005" t="31580" r="6862" b="26309"/>
          <a:stretch/>
        </p:blipFill>
        <p:spPr>
          <a:xfrm rot="10800000" flipH="1" flipV="1">
            <a:off x="38799198" y="1993492"/>
            <a:ext cx="6387402" cy="12192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Lst>
  <p:txStyles>
    <p:titleStyle>
      <a:lvl1pPr algn="ctr" defTabSz="4389438" rtl="0" eaLnBrk="0" fontAlgn="base" hangingPunct="0">
        <a:spcBef>
          <a:spcPct val="0"/>
        </a:spcBef>
        <a:spcAft>
          <a:spcPct val="0"/>
        </a:spcAft>
        <a:defRPr sz="21100">
          <a:solidFill>
            <a:schemeClr val="tx2"/>
          </a:solidFill>
          <a:latin typeface="+mj-lt"/>
          <a:ea typeface="+mj-ea"/>
          <a:cs typeface="+mj-cs"/>
        </a:defRPr>
      </a:lvl1pPr>
      <a:lvl2pPr algn="ctr" defTabSz="4389438" rtl="0" eaLnBrk="0" fontAlgn="base" hangingPunct="0">
        <a:spcBef>
          <a:spcPct val="0"/>
        </a:spcBef>
        <a:spcAft>
          <a:spcPct val="0"/>
        </a:spcAft>
        <a:defRPr sz="21100">
          <a:solidFill>
            <a:schemeClr val="tx2"/>
          </a:solidFill>
          <a:latin typeface="Arial" charset="0"/>
        </a:defRPr>
      </a:lvl2pPr>
      <a:lvl3pPr algn="ctr" defTabSz="4389438" rtl="0" eaLnBrk="0" fontAlgn="base" hangingPunct="0">
        <a:spcBef>
          <a:spcPct val="0"/>
        </a:spcBef>
        <a:spcAft>
          <a:spcPct val="0"/>
        </a:spcAft>
        <a:defRPr sz="21100">
          <a:solidFill>
            <a:schemeClr val="tx2"/>
          </a:solidFill>
          <a:latin typeface="Arial" charset="0"/>
        </a:defRPr>
      </a:lvl3pPr>
      <a:lvl4pPr algn="ctr" defTabSz="4389438" rtl="0" eaLnBrk="0" fontAlgn="base" hangingPunct="0">
        <a:spcBef>
          <a:spcPct val="0"/>
        </a:spcBef>
        <a:spcAft>
          <a:spcPct val="0"/>
        </a:spcAft>
        <a:defRPr sz="21100">
          <a:solidFill>
            <a:schemeClr val="tx2"/>
          </a:solidFill>
          <a:latin typeface="Arial" charset="0"/>
        </a:defRPr>
      </a:lvl4pPr>
      <a:lvl5pPr algn="ctr" defTabSz="4389438" rtl="0" eaLnBrk="0" fontAlgn="base" hangingPunct="0">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eaLnBrk="0" fontAlgn="base" hangingPunct="0">
        <a:spcBef>
          <a:spcPct val="20000"/>
        </a:spcBef>
        <a:spcAft>
          <a:spcPct val="0"/>
        </a:spcAft>
        <a:buChar char="•"/>
        <a:defRPr sz="15400">
          <a:solidFill>
            <a:schemeClr val="tx1"/>
          </a:solidFill>
          <a:latin typeface="+mn-lt"/>
          <a:ea typeface="+mn-ea"/>
          <a:cs typeface="+mn-cs"/>
        </a:defRPr>
      </a:lvl1pPr>
      <a:lvl2pPr marL="3565525" indent="-1371600" algn="l" defTabSz="4389438" rtl="0" eaLnBrk="0" fontAlgn="base" hangingPunct="0">
        <a:spcBef>
          <a:spcPct val="20000"/>
        </a:spcBef>
        <a:spcAft>
          <a:spcPct val="0"/>
        </a:spcAft>
        <a:buChar char="–"/>
        <a:defRPr sz="13400">
          <a:solidFill>
            <a:schemeClr val="tx1"/>
          </a:solidFill>
          <a:latin typeface="+mn-lt"/>
        </a:defRPr>
      </a:lvl2pPr>
      <a:lvl3pPr marL="5486400" indent="-1096963" algn="l" defTabSz="4389438" rtl="0" eaLnBrk="0" fontAlgn="base" hangingPunct="0">
        <a:spcBef>
          <a:spcPct val="20000"/>
        </a:spcBef>
        <a:spcAft>
          <a:spcPct val="0"/>
        </a:spcAft>
        <a:buChar char="•"/>
        <a:defRPr sz="11500">
          <a:solidFill>
            <a:schemeClr val="tx1"/>
          </a:solidFill>
          <a:latin typeface="+mn-lt"/>
        </a:defRPr>
      </a:lvl3pPr>
      <a:lvl4pPr marL="7680325" indent="-1096963" algn="l" defTabSz="4389438" rtl="0" eaLnBrk="0" fontAlgn="base" hangingPunct="0">
        <a:spcBef>
          <a:spcPct val="20000"/>
        </a:spcBef>
        <a:spcAft>
          <a:spcPct val="0"/>
        </a:spcAft>
        <a:buChar char="–"/>
        <a:defRPr sz="9600">
          <a:solidFill>
            <a:schemeClr val="tx1"/>
          </a:solidFill>
          <a:latin typeface="+mn-lt"/>
        </a:defRPr>
      </a:lvl4pPr>
      <a:lvl5pPr marL="9875838" indent="-1096963" algn="l" defTabSz="4389438" rtl="0" eaLnBrk="0" fontAlgn="base" hangingPunct="0">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ocs.google.com/spreadsheets/d/1YSUDYTKq5xJYp48E57mTO3FNxc2H7xtJp6GW-qNsAzU/edit?gid=0#gid=0" TargetMode="Externa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4587357"/>
            <a:ext cx="14572642" cy="9259175"/>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r>
              <a:rPr lang="en-US" sz="2800" b="1"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rPr>
              <a:t>On September 24, 2024</a:t>
            </a:r>
            <a:r>
              <a:rPr lang="en-US" sz="2800" b="0"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rPr>
              <a:t>, Hurricane Helene made landfall in the Southeastern United States. A storm of unprecedented power for the area, Helene tore through Appalachia, dealing widespread and enduring damage to the region's infrastructure. While the devastation to power grids and water sanitation systems should not be understated, perhaps the most urgent type of damage was that to the area's road network. Without accessible roads, other types of disaster relief screech to a halt, unable to transport their resources and manpower to the areas that need them most. </a:t>
            </a:r>
          </a:p>
          <a:p>
            <a:pPr>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2800" b="0"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rPr>
              <a:t>In the wake of Helene, Western North Carolina has been faced with an uncomfortable but important question: where should its road repair efforts be focused? With limited time, budget, and on-hand resources to go around, it's necessary to prioritize the crucial incidents. This analysis aims to classify post-Helene road closures in Western North Carolina in order to highlight the most crucial/high-priority repair points. Specifically, it looks at closure incidents within NCDOT Division 13, a Department of Transportation-designated region of WNC which was left particularly ravaged in the aftermath of Helene.</a:t>
            </a:r>
          </a:p>
          <a:p>
            <a:pPr>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2800" b="0"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rPr>
              <a:t>After weighting with reference to factors including average annual daily traffic (AADT) and detour availability, the closures were visualized. Given the distribution of the Priority-1 points, it appears that the most crucial repairs tend to occur on the major roads </a:t>
            </a:r>
            <a:r>
              <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to the south-southeast. </a:t>
            </a:r>
            <a:endParaRPr lang="en-US" sz="2800" b="0"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800" b="0" i="0" dirty="0">
              <a:solidFill>
                <a:schemeClr val="tx1"/>
              </a:solidFill>
              <a:effectLst/>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8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24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15" name="TextBox 14">
            <a:extLst>
              <a:ext uri="{FF2B5EF4-FFF2-40B4-BE49-F238E27FC236}">
                <a16:creationId xmlns:a16="http://schemas.microsoft.com/office/drawing/2014/main" id="{E951D7EF-E000-4286-A8A1-298142DE1C4D}"/>
              </a:ext>
            </a:extLst>
          </p:cNvPr>
          <p:cNvSpPr txBox="1"/>
          <p:nvPr/>
        </p:nvSpPr>
        <p:spPr>
          <a:xfrm>
            <a:off x="914400" y="509105"/>
            <a:ext cx="44152457" cy="1107996"/>
          </a:xfrm>
          <a:prstGeom prst="rect">
            <a:avLst/>
          </a:prstGeom>
          <a:noFill/>
        </p:spPr>
        <p:txBody>
          <a:bodyPr wrap="square" rtlCol="0">
            <a:spAutoFit/>
          </a:bodyPr>
          <a:lstStyle/>
          <a:p>
            <a:pPr algn="ctr"/>
            <a:r>
              <a:rPr lang="en-US" sz="6600" dirty="0">
                <a:solidFill>
                  <a:schemeClr val="bg1"/>
                </a:solidFill>
              </a:rPr>
              <a:t>Prioritizing Road Repairs in Western North Carolina</a:t>
            </a:r>
            <a:endParaRPr lang="en-US" sz="6600" b="1" dirty="0">
              <a:solidFill>
                <a:schemeClr val="bg1"/>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384BAE2E-D8EC-45F5-AC16-7931024B353F}"/>
              </a:ext>
            </a:extLst>
          </p:cNvPr>
          <p:cNvSpPr txBox="1"/>
          <p:nvPr/>
        </p:nvSpPr>
        <p:spPr>
          <a:xfrm>
            <a:off x="7315200" y="1676400"/>
            <a:ext cx="31318200" cy="1539139"/>
          </a:xfrm>
          <a:prstGeom prst="rect">
            <a:avLst/>
          </a:prstGeom>
          <a:noFill/>
        </p:spPr>
        <p:txBody>
          <a:bodyPr wrap="square" rtlCol="0">
            <a:spAutoFit/>
          </a:bodyPr>
          <a:lstStyle/>
          <a:p>
            <a:pPr algn="ctr"/>
            <a:r>
              <a:rPr lang="en-US" sz="5401" dirty="0">
                <a:solidFill>
                  <a:schemeClr val="bg1"/>
                </a:solidFill>
              </a:rPr>
              <a:t>Greyson Henry</a:t>
            </a:r>
            <a:endParaRPr lang="en-US" sz="5400" dirty="0">
              <a:solidFill>
                <a:schemeClr val="bg1"/>
              </a:solidFill>
            </a:endParaRPr>
          </a:p>
          <a:p>
            <a:pPr algn="ctr"/>
            <a:r>
              <a:rPr lang="en-US" sz="4001" dirty="0">
                <a:solidFill>
                  <a:schemeClr val="bg1"/>
                </a:solidFill>
              </a:rPr>
              <a:t>Furman University, Department of Earth, Environmental, and Sustainability Sciences, Greenville, SC 29613</a:t>
            </a:r>
          </a:p>
        </p:txBody>
      </p:sp>
      <p:sp>
        <p:nvSpPr>
          <p:cNvPr id="22" name="TextBox 21">
            <a:extLst>
              <a:ext uri="{FF2B5EF4-FFF2-40B4-BE49-F238E27FC236}">
                <a16:creationId xmlns:a16="http://schemas.microsoft.com/office/drawing/2014/main" id="{1F0D8CFD-C79D-408A-9159-9F8421CA0FDB}"/>
              </a:ext>
            </a:extLst>
          </p:cNvPr>
          <p:cNvSpPr txBox="1"/>
          <p:nvPr/>
        </p:nvSpPr>
        <p:spPr>
          <a:xfrm>
            <a:off x="483249" y="3506719"/>
            <a:ext cx="14762651"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Abstract</a:t>
            </a:r>
          </a:p>
        </p:txBody>
      </p:sp>
      <p:sp>
        <p:nvSpPr>
          <p:cNvPr id="24" name="TextBox 23">
            <a:extLst>
              <a:ext uri="{FF2B5EF4-FFF2-40B4-BE49-F238E27FC236}">
                <a16:creationId xmlns:a16="http://schemas.microsoft.com/office/drawing/2014/main" id="{3D5F3537-8C0D-4FA6-B528-4DA6EA57DEBE}"/>
              </a:ext>
            </a:extLst>
          </p:cNvPr>
          <p:cNvSpPr txBox="1"/>
          <p:nvPr/>
        </p:nvSpPr>
        <p:spPr>
          <a:xfrm>
            <a:off x="483249" y="14137713"/>
            <a:ext cx="14810781"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Background and Objectives</a:t>
            </a:r>
          </a:p>
        </p:txBody>
      </p:sp>
      <p:sp>
        <p:nvSpPr>
          <p:cNvPr id="25" name="TextBox 24">
            <a:extLst>
              <a:ext uri="{FF2B5EF4-FFF2-40B4-BE49-F238E27FC236}">
                <a16:creationId xmlns:a16="http://schemas.microsoft.com/office/drawing/2014/main" id="{9E64BBA2-4532-4AA4-8975-1957CB75E1BD}"/>
              </a:ext>
            </a:extLst>
          </p:cNvPr>
          <p:cNvSpPr txBox="1"/>
          <p:nvPr/>
        </p:nvSpPr>
        <p:spPr>
          <a:xfrm>
            <a:off x="24996905" y="30836633"/>
            <a:ext cx="10850935"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Conclusions</a:t>
            </a:r>
          </a:p>
        </p:txBody>
      </p:sp>
      <p:sp>
        <p:nvSpPr>
          <p:cNvPr id="26" name="TextBox 25">
            <a:extLst>
              <a:ext uri="{FF2B5EF4-FFF2-40B4-BE49-F238E27FC236}">
                <a16:creationId xmlns:a16="http://schemas.microsoft.com/office/drawing/2014/main" id="{1EEAB164-B68D-4CF0-AD80-9A4898D89050}"/>
              </a:ext>
            </a:extLst>
          </p:cNvPr>
          <p:cNvSpPr txBox="1"/>
          <p:nvPr/>
        </p:nvSpPr>
        <p:spPr>
          <a:xfrm>
            <a:off x="36170595" y="33134248"/>
            <a:ext cx="8989426"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Acknowledgements</a:t>
            </a:r>
          </a:p>
        </p:txBody>
      </p:sp>
      <p:sp>
        <p:nvSpPr>
          <p:cNvPr id="27" name="TextBox 26">
            <a:extLst>
              <a:ext uri="{FF2B5EF4-FFF2-40B4-BE49-F238E27FC236}">
                <a16:creationId xmlns:a16="http://schemas.microsoft.com/office/drawing/2014/main" id="{C32F5D30-78D5-45C0-8724-51DD9A4AFD96}"/>
              </a:ext>
            </a:extLst>
          </p:cNvPr>
          <p:cNvSpPr txBox="1"/>
          <p:nvPr/>
        </p:nvSpPr>
        <p:spPr>
          <a:xfrm>
            <a:off x="36216253" y="25682619"/>
            <a:ext cx="8989426"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References/Data Sources</a:t>
            </a:r>
          </a:p>
        </p:txBody>
      </p:sp>
      <p:sp>
        <p:nvSpPr>
          <p:cNvPr id="28" name="TextBox 27">
            <a:extLst>
              <a:ext uri="{FF2B5EF4-FFF2-40B4-BE49-F238E27FC236}">
                <a16:creationId xmlns:a16="http://schemas.microsoft.com/office/drawing/2014/main" id="{300694FC-47C6-4661-861E-D709926D6630}"/>
              </a:ext>
            </a:extLst>
          </p:cNvPr>
          <p:cNvSpPr txBox="1"/>
          <p:nvPr/>
        </p:nvSpPr>
        <p:spPr>
          <a:xfrm>
            <a:off x="15478645" y="3506719"/>
            <a:ext cx="29907979"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Results</a:t>
            </a:r>
          </a:p>
        </p:txBody>
      </p:sp>
      <p:sp>
        <p:nvSpPr>
          <p:cNvPr id="29" name="TextBox 28">
            <a:extLst>
              <a:ext uri="{FF2B5EF4-FFF2-40B4-BE49-F238E27FC236}">
                <a16:creationId xmlns:a16="http://schemas.microsoft.com/office/drawing/2014/main" id="{603C0B5D-E00E-45E7-AED8-F7A3A844CD34}"/>
              </a:ext>
            </a:extLst>
          </p:cNvPr>
          <p:cNvSpPr txBox="1"/>
          <p:nvPr/>
        </p:nvSpPr>
        <p:spPr>
          <a:xfrm>
            <a:off x="435119" y="26654939"/>
            <a:ext cx="14810781"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Methodology</a:t>
            </a:r>
          </a:p>
        </p:txBody>
      </p:sp>
      <p:sp>
        <p:nvSpPr>
          <p:cNvPr id="30" name="TextBox 29">
            <a:extLst>
              <a:ext uri="{FF2B5EF4-FFF2-40B4-BE49-F238E27FC236}">
                <a16:creationId xmlns:a16="http://schemas.microsoft.com/office/drawing/2014/main" id="{D41E4CF4-4A19-416E-B473-8EA4394172F1}"/>
              </a:ext>
            </a:extLst>
          </p:cNvPr>
          <p:cNvSpPr txBox="1"/>
          <p:nvPr/>
        </p:nvSpPr>
        <p:spPr>
          <a:xfrm>
            <a:off x="609600" y="15352351"/>
            <a:ext cx="14636300" cy="10850427"/>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As a resident of Asheville, North Carolina, I was personally and profoundly affected by Hurricane Helene and the destruction it caused. The numerous road closures posed a real challenge to my family, and I found myself curious as to how the local and federal governments would approach such a monumental relief effort. This led to the question of: how are road repairs prioritized? Unsatisfied with the answers I found online, I did some research and, as a result, propose a repair priority order for post-hurricane repairs in Western NC. </a:t>
            </a: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Using ArcGIS Pro in combination with data scraped from online resources, I visualized the closures as of October 10, 2024. Then, relying on a weighting system derived from a study by Maitra, et. al., those points were assigned a priority rating from 1 to 5 depending on their urgency. Finally, the proposed repair order was contrasted with the actual repair strategy pursued by the counties within Division 13. </a:t>
            </a: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 objectives of this analysis are as follows:</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Present a priority model for road repairs in NCDOT Division 13</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Understand what patterns emerge among high- and </a:t>
            </a:r>
            <a:r>
              <a:rPr lang="en-US" sz="3000">
                <a:solidFill>
                  <a:schemeClr val="tx1"/>
                </a:solidFill>
                <a:latin typeface="Noto Serif" panose="02020600060500020200" pitchFamily="18" charset="0"/>
                <a:ea typeface="Noto Serif" panose="02020600060500020200" pitchFamily="18" charset="0"/>
                <a:cs typeface="Noto Serif" panose="02020600060500020200" pitchFamily="18" charset="0"/>
              </a:rPr>
              <a:t>low-priority repairs</a:t>
            </a: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Create an intuitive visualization of road obstructions and their priorities</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Achieve a deeper understanding of what contributes to the urgency of a road closure repair</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Contrast the proposed repair order to the actual repair order</a:t>
            </a: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32" name="TextBox 31">
            <a:extLst>
              <a:ext uri="{FF2B5EF4-FFF2-40B4-BE49-F238E27FC236}">
                <a16:creationId xmlns:a16="http://schemas.microsoft.com/office/drawing/2014/main" id="{84300164-746C-4751-B114-F76A248C2405}"/>
              </a:ext>
            </a:extLst>
          </p:cNvPr>
          <p:cNvSpPr txBox="1"/>
          <p:nvPr/>
        </p:nvSpPr>
        <p:spPr>
          <a:xfrm>
            <a:off x="25048634" y="31864927"/>
            <a:ext cx="10850935" cy="5751940"/>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 highest-priority road repairs tend to fall along high-traffic roads like interstates and highways.</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Priority 1 and 2 roads are concentrated in the more populous regions of southern Division 13.</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A theoretically effective repair strategy would focus on these roads first</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 applied road repairs, at least in this circumstance, align very little with the disutility-based priorities. </a:t>
            </a:r>
          </a:p>
          <a:p>
            <a:pPr marL="457200" indent="-457200">
              <a:buFont typeface="Arial" panose="020B0604020202020204" pitchFamily="34" charset="0"/>
              <a:buChar cha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The priority order produced by this analysis lacks important contribution from the affected community. It’s likely to have some erroneously high or low priorities compared to what is called for in practice.</a:t>
            </a: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33" name="TextBox 32">
            <a:extLst>
              <a:ext uri="{FF2B5EF4-FFF2-40B4-BE49-F238E27FC236}">
                <a16:creationId xmlns:a16="http://schemas.microsoft.com/office/drawing/2014/main" id="{6A65F909-A5D8-448E-B39B-2EF504D0C54D}"/>
              </a:ext>
            </a:extLst>
          </p:cNvPr>
          <p:cNvSpPr txBox="1"/>
          <p:nvPr/>
        </p:nvSpPr>
        <p:spPr>
          <a:xfrm>
            <a:off x="36198669" y="26746156"/>
            <a:ext cx="9024595" cy="6250841"/>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noAutofit/>
          </a:bodyPr>
          <a:lstStyle/>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indent="-457200">
              <a:defRPr/>
            </a:pPr>
            <a:r>
              <a:rPr lang="en-US" sz="3000" kern="100" dirty="0">
                <a:effectLst/>
                <a:latin typeface="Noto Serif" panose="02020600060500020200" pitchFamily="18" charset="0"/>
                <a:ea typeface="Noto Serif" panose="02020600060500020200" pitchFamily="18" charset="0"/>
                <a:cs typeface="Noto Serif" panose="02020600060500020200" pitchFamily="18" charset="0"/>
              </a:rPr>
              <a:t>Maitra, </a:t>
            </a:r>
            <a:r>
              <a:rPr lang="en-US" sz="3000" kern="100" dirty="0" err="1">
                <a:effectLst/>
                <a:latin typeface="Noto Serif" panose="02020600060500020200" pitchFamily="18" charset="0"/>
                <a:ea typeface="Noto Serif" panose="02020600060500020200" pitchFamily="18" charset="0"/>
                <a:cs typeface="Noto Serif" panose="02020600060500020200" pitchFamily="18" charset="0"/>
              </a:rPr>
              <a:t>Bhargab</a:t>
            </a:r>
            <a:r>
              <a:rPr lang="en-US" sz="3000" kern="100" dirty="0">
                <a:effectLst/>
                <a:latin typeface="Noto Serif" panose="02020600060500020200" pitchFamily="18" charset="0"/>
                <a:ea typeface="Noto Serif" panose="02020600060500020200" pitchFamily="18" charset="0"/>
                <a:cs typeface="Noto Serif" panose="02020600060500020200" pitchFamily="18" charset="0"/>
              </a:rPr>
              <a:t>, Moen Azmi, and S. N. Ibrahim. 2002. “Prioritization of Road Projects — A Disutility Based Approach.” </a:t>
            </a:r>
            <a:r>
              <a:rPr lang="en-US" sz="3000" i="1" kern="100" dirty="0">
                <a:effectLst/>
                <a:latin typeface="Noto Serif" panose="02020600060500020200" pitchFamily="18" charset="0"/>
                <a:ea typeface="Noto Serif" panose="02020600060500020200" pitchFamily="18" charset="0"/>
                <a:cs typeface="Noto Serif" panose="02020600060500020200" pitchFamily="18" charset="0"/>
              </a:rPr>
              <a:t>Transport</a:t>
            </a:r>
            <a:r>
              <a:rPr lang="en-US" sz="3000" kern="100" dirty="0">
                <a:effectLst/>
                <a:latin typeface="Noto Serif" panose="02020600060500020200" pitchFamily="18" charset="0"/>
                <a:ea typeface="Noto Serif" panose="02020600060500020200" pitchFamily="18" charset="0"/>
                <a:cs typeface="Noto Serif" panose="02020600060500020200" pitchFamily="18" charset="0"/>
              </a:rPr>
              <a:t> 17 (2): 52–56. doi:10.1080/16483480.2002.10414011.</a:t>
            </a:r>
          </a:p>
          <a:p>
            <a:pPr indent="-457200">
              <a:defRPr/>
            </a:pPr>
            <a:endParaRPr lang="en-US" sz="3000" kern="1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indent="-457200">
              <a:defRPr/>
            </a:pPr>
            <a:r>
              <a:rPr lang="en-US" sz="3000" kern="100" dirty="0">
                <a:solidFill>
                  <a:schemeClr val="tx1"/>
                </a:solidFill>
                <a:latin typeface="Noto Serif" panose="02020600060500020200" pitchFamily="18" charset="0"/>
                <a:ea typeface="Noto Serif" panose="02020600060500020200" pitchFamily="18" charset="0"/>
                <a:cs typeface="Noto Serif" panose="02020600060500020200" pitchFamily="18" charset="0"/>
              </a:rPr>
              <a:t>Road closure data from </a:t>
            </a:r>
            <a:r>
              <a:rPr lang="en-US" sz="3000" kern="100" dirty="0" err="1">
                <a:solidFill>
                  <a:schemeClr val="tx1"/>
                </a:solidFill>
                <a:latin typeface="Noto Serif" panose="02020600060500020200" pitchFamily="18" charset="0"/>
                <a:ea typeface="Noto Serif" panose="02020600060500020200" pitchFamily="18" charset="0"/>
                <a:cs typeface="Noto Serif" panose="02020600060500020200" pitchFamily="18" charset="0"/>
              </a:rPr>
              <a:t>DriveNC</a:t>
            </a:r>
            <a:endParaRPr lang="en-US" sz="3000" kern="1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indent="-457200">
              <a:defRPr/>
            </a:pPr>
            <a:r>
              <a:rPr lang="en-US" sz="3000" kern="100" dirty="0">
                <a:solidFill>
                  <a:schemeClr val="tx1"/>
                </a:solidFill>
                <a:latin typeface="Noto Serif" panose="02020600060500020200" pitchFamily="18" charset="0"/>
                <a:ea typeface="Noto Serif" panose="02020600060500020200" pitchFamily="18" charset="0"/>
                <a:cs typeface="Noto Serif" panose="02020600060500020200" pitchFamily="18" charset="0"/>
              </a:rPr>
              <a:t>AADT Data from NCDOT</a:t>
            </a: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For the in-depth data source breakdown: </a:t>
            </a: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hlinkClick r:id="rId2"/>
              </a:rPr>
              <a:t>https://docs.google.com/spreadsheets/d/1YSUDYTKq5xJYp48E57mTO3FNxc2H7xtJp6GW-qNsAzU/edit?gid=0#gid=0</a:t>
            </a: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34" name="TextBox 33">
            <a:extLst>
              <a:ext uri="{FF2B5EF4-FFF2-40B4-BE49-F238E27FC236}">
                <a16:creationId xmlns:a16="http://schemas.microsoft.com/office/drawing/2014/main" id="{87D0DC3C-B6BF-4ED4-937E-EF2A671B7515}"/>
              </a:ext>
            </a:extLst>
          </p:cNvPr>
          <p:cNvSpPr txBox="1"/>
          <p:nvPr/>
        </p:nvSpPr>
        <p:spPr>
          <a:xfrm>
            <a:off x="36198669" y="34194957"/>
            <a:ext cx="8961352" cy="1938992"/>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rPr>
              <a:t>Thanks to Dr. Suresh for his advice and guidance. Also, thanks to the TAs for being so helpful and friendly.</a:t>
            </a:r>
          </a:p>
          <a:p>
            <a:pPr>
              <a:defRPr/>
            </a:pPr>
            <a:endParaRPr lang="en-US" sz="3000" dirty="0">
              <a:solidFill>
                <a:schemeClr val="tx1"/>
              </a:solidFill>
              <a:latin typeface="Noto Serif" panose="02020600060500020200" pitchFamily="18" charset="0"/>
              <a:ea typeface="Noto Serif" panose="02020600060500020200" pitchFamily="18" charset="0"/>
              <a:cs typeface="Noto Serif" panose="02020600060500020200" pitchFamily="18" charset="0"/>
            </a:endParaRPr>
          </a:p>
        </p:txBody>
      </p:sp>
      <p:sp>
        <p:nvSpPr>
          <p:cNvPr id="35" name="TextBox 34">
            <a:extLst>
              <a:ext uri="{FF2B5EF4-FFF2-40B4-BE49-F238E27FC236}">
                <a16:creationId xmlns:a16="http://schemas.microsoft.com/office/drawing/2014/main" id="{759D6F15-C897-47B9-B6BF-D862D40C9B3D}"/>
              </a:ext>
            </a:extLst>
          </p:cNvPr>
          <p:cNvSpPr txBox="1"/>
          <p:nvPr/>
        </p:nvSpPr>
        <p:spPr>
          <a:xfrm>
            <a:off x="36198669" y="36271200"/>
            <a:ext cx="8961352" cy="1477328"/>
          </a:xfrm>
          <a:prstGeom prst="rect">
            <a:avLst/>
          </a:prstGeom>
          <a:ln>
            <a:solidFill>
              <a:srgbClr val="7030A0"/>
            </a:solidFill>
          </a:ln>
        </p:spPr>
        <p:style>
          <a:lnRef idx="2">
            <a:schemeClr val="accent1"/>
          </a:lnRef>
          <a:fillRef idx="1">
            <a:schemeClr val="lt1"/>
          </a:fillRef>
          <a:effectRef idx="0">
            <a:schemeClr val="accent1"/>
          </a:effectRef>
          <a:fontRef idx="minor">
            <a:schemeClr val="dk1"/>
          </a:fontRef>
        </p:style>
        <p:txBody>
          <a:bodyPr wrap="square">
            <a:spAutoFit/>
          </a:bodyPr>
          <a:lstStyle/>
          <a:p>
            <a:pPr>
              <a:defRPr/>
            </a:pPr>
            <a:r>
              <a:rPr lang="en-US" sz="3000" dirty="0">
                <a:solidFill>
                  <a:schemeClr val="tx1"/>
                </a:solidFill>
              </a:rPr>
              <a:t>This project was completed as part of the required term project for Introduction to GIS (EES 201) class at Furman University</a:t>
            </a:r>
          </a:p>
        </p:txBody>
      </p:sp>
      <p:pic>
        <p:nvPicPr>
          <p:cNvPr id="6" name="Picture 5" descr="A diagram of a data flow&#10;&#10;Description automatically generated">
            <a:extLst>
              <a:ext uri="{FF2B5EF4-FFF2-40B4-BE49-F238E27FC236}">
                <a16:creationId xmlns:a16="http://schemas.microsoft.com/office/drawing/2014/main" id="{613B57AA-EE40-7B8C-DCAE-01D5B1E23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532" y="27882116"/>
            <a:ext cx="14691710" cy="8528089"/>
          </a:xfrm>
          <a:prstGeom prst="rect">
            <a:avLst/>
          </a:prstGeom>
          <a:ln>
            <a:solidFill>
              <a:srgbClr val="7030A0"/>
            </a:solidFill>
          </a:ln>
        </p:spPr>
      </p:pic>
      <p:pic>
        <p:nvPicPr>
          <p:cNvPr id="5" name="Picture 4" descr="A map of the united states&#10;&#10;Description automatically generated">
            <a:extLst>
              <a:ext uri="{FF2B5EF4-FFF2-40B4-BE49-F238E27FC236}">
                <a16:creationId xmlns:a16="http://schemas.microsoft.com/office/drawing/2014/main" id="{F81ECFC4-EB8B-B4E2-EE30-1F06EBC695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588300" y="4721356"/>
            <a:ext cx="29668146" cy="20424643"/>
          </a:xfrm>
          <a:prstGeom prst="rect">
            <a:avLst/>
          </a:prstGeom>
        </p:spPr>
      </p:pic>
      <p:pic>
        <p:nvPicPr>
          <p:cNvPr id="8" name="Picture 7">
            <a:extLst>
              <a:ext uri="{FF2B5EF4-FFF2-40B4-BE49-F238E27FC236}">
                <a16:creationId xmlns:a16="http://schemas.microsoft.com/office/drawing/2014/main" id="{987C7BD3-49EE-BA94-53D7-72625B1C13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104487" y="25694342"/>
            <a:ext cx="8739230" cy="4851673"/>
          </a:xfrm>
          <a:prstGeom prst="rect">
            <a:avLst/>
          </a:prstGeom>
          <a:ln>
            <a:solidFill>
              <a:schemeClr val="accent6"/>
            </a:solidFill>
          </a:ln>
        </p:spPr>
      </p:pic>
      <p:sp>
        <p:nvSpPr>
          <p:cNvPr id="9" name="TextBox 8">
            <a:extLst>
              <a:ext uri="{FF2B5EF4-FFF2-40B4-BE49-F238E27FC236}">
                <a16:creationId xmlns:a16="http://schemas.microsoft.com/office/drawing/2014/main" id="{2CB6A38F-419A-4D77-457E-687B801D6850}"/>
              </a:ext>
            </a:extLst>
          </p:cNvPr>
          <p:cNvSpPr txBox="1"/>
          <p:nvPr/>
        </p:nvSpPr>
        <p:spPr>
          <a:xfrm>
            <a:off x="15513814" y="25620763"/>
            <a:ext cx="9253305" cy="923458"/>
          </a:xfrm>
          <a:prstGeom prst="rect">
            <a:avLst/>
          </a:prstGeom>
          <a:solidFill>
            <a:srgbClr val="582C83"/>
          </a:solidFill>
        </p:spPr>
        <p:txBody>
          <a:bodyPr wrap="square" rtlCol="0">
            <a:spAutoFit/>
          </a:bodyPr>
          <a:lstStyle/>
          <a:p>
            <a:pPr algn="ctr"/>
            <a:r>
              <a:rPr lang="en-US" sz="5401" b="1" dirty="0">
                <a:solidFill>
                  <a:schemeClr val="bg1"/>
                </a:solidFill>
                <a:latin typeface="Arial" panose="020B0604020202020204" pitchFamily="34" charset="0"/>
                <a:cs typeface="Arial" panose="020B0604020202020204" pitchFamily="34" charset="0"/>
              </a:rPr>
              <a:t>Weighting</a:t>
            </a:r>
          </a:p>
        </p:txBody>
      </p:sp>
      <p:sp>
        <p:nvSpPr>
          <p:cNvPr id="10" name="TextBox 9">
            <a:extLst>
              <a:ext uri="{FF2B5EF4-FFF2-40B4-BE49-F238E27FC236}">
                <a16:creationId xmlns:a16="http://schemas.microsoft.com/office/drawing/2014/main" id="{98B7558A-5E82-235D-46F8-3C86CE657FF2}"/>
              </a:ext>
            </a:extLst>
          </p:cNvPr>
          <p:cNvSpPr txBox="1"/>
          <p:nvPr/>
        </p:nvSpPr>
        <p:spPr>
          <a:xfrm>
            <a:off x="15558992" y="26746156"/>
            <a:ext cx="9178819" cy="10810405"/>
          </a:xfrm>
          <a:prstGeom prst="rect">
            <a:avLst/>
          </a:prstGeom>
          <a:solidFill>
            <a:schemeClr val="bg1"/>
          </a:solidFill>
          <a:ln>
            <a:solidFill>
              <a:schemeClr val="accent6"/>
            </a:solidFill>
          </a:ln>
        </p:spPr>
        <p:txBody>
          <a:bodyPr wrap="square" rtlCol="0">
            <a:noAutofit/>
          </a:bodyPr>
          <a:lstStyle/>
          <a:p>
            <a:r>
              <a:rPr lang="en-US" sz="3000" b="1" dirty="0">
                <a:latin typeface="Noto Serif" panose="02020600060500020200" pitchFamily="18" charset="0"/>
                <a:ea typeface="Noto Serif" panose="02020600060500020200" pitchFamily="18" charset="0"/>
                <a:cs typeface="Noto Serif" panose="02020600060500020200" pitchFamily="18" charset="0"/>
              </a:rPr>
              <a:t>AADT </a:t>
            </a:r>
            <a:r>
              <a:rPr lang="en-US" sz="3000" dirty="0">
                <a:latin typeface="Noto Serif" panose="02020600060500020200" pitchFamily="18" charset="0"/>
                <a:ea typeface="Noto Serif" panose="02020600060500020200" pitchFamily="18" charset="0"/>
                <a:cs typeface="Noto Serif" panose="02020600060500020200" pitchFamily="18" charset="0"/>
              </a:rPr>
              <a:t>stands for </a:t>
            </a:r>
            <a:r>
              <a:rPr lang="en-US" sz="3000" i="1" dirty="0">
                <a:latin typeface="Noto Serif" panose="02020600060500020200" pitchFamily="18" charset="0"/>
                <a:ea typeface="Noto Serif" panose="02020600060500020200" pitchFamily="18" charset="0"/>
                <a:cs typeface="Noto Serif" panose="02020600060500020200" pitchFamily="18" charset="0"/>
              </a:rPr>
              <a:t>Average Annual Daily Traffic</a:t>
            </a:r>
            <a:r>
              <a:rPr lang="en-US" sz="3000" dirty="0">
                <a:latin typeface="Noto Serif" panose="02020600060500020200" pitchFamily="18" charset="0"/>
                <a:ea typeface="Noto Serif" panose="02020600060500020200" pitchFamily="18" charset="0"/>
                <a:cs typeface="Noto Serif" panose="02020600060500020200" pitchFamily="18" charset="0"/>
              </a:rPr>
              <a:t>, representing how much traffic the closed road has on any day of a given year. </a:t>
            </a:r>
          </a:p>
          <a:p>
            <a:r>
              <a:rPr lang="en-US" sz="3000" b="1" dirty="0">
                <a:latin typeface="Noto Serif" panose="02020600060500020200" pitchFamily="18" charset="0"/>
                <a:ea typeface="Noto Serif" panose="02020600060500020200" pitchFamily="18" charset="0"/>
                <a:cs typeface="Noto Serif" panose="02020600060500020200" pitchFamily="18" charset="0"/>
              </a:rPr>
              <a:t>County Population (raw) </a:t>
            </a:r>
            <a:r>
              <a:rPr lang="en-US" sz="3000" dirty="0">
                <a:latin typeface="Noto Serif" panose="02020600060500020200" pitchFamily="18" charset="0"/>
                <a:ea typeface="Noto Serif" panose="02020600060500020200" pitchFamily="18" charset="0"/>
                <a:cs typeface="Noto Serif" panose="02020600060500020200" pitchFamily="18" charset="0"/>
              </a:rPr>
              <a:t>represents the raw population of the county containing the road. It's meant to serve as a proxy for how many local people rely on the road. </a:t>
            </a:r>
          </a:p>
          <a:p>
            <a:r>
              <a:rPr lang="en-US" sz="3000" b="1" dirty="0">
                <a:latin typeface="Noto Serif" panose="02020600060500020200" pitchFamily="18" charset="0"/>
                <a:ea typeface="Noto Serif" panose="02020600060500020200" pitchFamily="18" charset="0"/>
                <a:cs typeface="Noto Serif" panose="02020600060500020200" pitchFamily="18" charset="0"/>
              </a:rPr>
              <a:t>Severity</a:t>
            </a:r>
            <a:r>
              <a:rPr lang="en-US" sz="3000" dirty="0">
                <a:latin typeface="Noto Serif" panose="02020600060500020200" pitchFamily="18" charset="0"/>
                <a:ea typeface="Noto Serif" panose="02020600060500020200" pitchFamily="18" charset="0"/>
                <a:cs typeface="Noto Serif" panose="02020600060500020200" pitchFamily="18" charset="0"/>
              </a:rPr>
              <a:t> represents the provided description of the road closure. Severity was classified and organized based on keywords. </a:t>
            </a:r>
          </a:p>
          <a:p>
            <a:r>
              <a:rPr lang="en-US" sz="3000" b="1" dirty="0">
                <a:latin typeface="Noto Serif" panose="02020600060500020200" pitchFamily="18" charset="0"/>
                <a:ea typeface="Noto Serif" panose="02020600060500020200" pitchFamily="18" charset="0"/>
                <a:cs typeface="Noto Serif" panose="02020600060500020200" pitchFamily="18" charset="0"/>
              </a:rPr>
              <a:t>County Population (/sqm) </a:t>
            </a:r>
            <a:r>
              <a:rPr lang="en-US" sz="3000" dirty="0">
                <a:latin typeface="Noto Serif" panose="02020600060500020200" pitchFamily="18" charset="0"/>
                <a:ea typeface="Noto Serif" panose="02020600060500020200" pitchFamily="18" charset="0"/>
                <a:cs typeface="Noto Serif" panose="02020600060500020200" pitchFamily="18" charset="0"/>
              </a:rPr>
              <a:t>represents the population density of the county containing the road. Like the raw population, it serves as a proxy for how many locals use the road. </a:t>
            </a:r>
          </a:p>
          <a:p>
            <a:endParaRPr lang="en-US" sz="3000" dirty="0">
              <a:effectLst/>
              <a:latin typeface="Noto Serif" panose="02020600060500020200" pitchFamily="18" charset="0"/>
              <a:ea typeface="Noto Serif" panose="02020600060500020200" pitchFamily="18" charset="0"/>
              <a:cs typeface="Noto Serif" panose="02020600060500020200" pitchFamily="18" charset="0"/>
            </a:endParaRPr>
          </a:p>
          <a:p>
            <a:r>
              <a:rPr lang="en-US" sz="3000" dirty="0">
                <a:effectLst/>
                <a:latin typeface="Noto Serif" panose="02020600060500020200" pitchFamily="18" charset="0"/>
                <a:ea typeface="Noto Serif" panose="02020600060500020200" pitchFamily="18" charset="0"/>
                <a:cs typeface="Noto Serif" panose="02020600060500020200" pitchFamily="18" charset="0"/>
              </a:rPr>
              <a:t>Each metric was encoded from 0 to 3 and then weighed. Based on this weighting process, each closure was given a value (from 1.5 and 3.5) and then classified into five weight classes. A weight class of 1 means the road closure is of the highest priority, while a 5 means it's of the lowest priority, and a 2-4 are higher- or lower-priority accordingly. </a:t>
            </a:r>
            <a:endParaRPr lang="en-US" sz="3000" dirty="0">
              <a:latin typeface="Noto Serif" panose="02020600060500020200" pitchFamily="18" charset="0"/>
              <a:ea typeface="Noto Serif" panose="02020600060500020200" pitchFamily="18" charset="0"/>
              <a:cs typeface="Noto Serif" panose="02020600060500020200" pitchFamily="18" charset="0"/>
            </a:endParaRP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1184</TotalTime>
  <Words>934</Words>
  <Application>Microsoft Macintosh PowerPoint</Application>
  <PresentationFormat>Custom</PresentationFormat>
  <Paragraphs>59</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Noto Serif</vt:lpstr>
      <vt:lpstr>Times New Roman</vt:lpstr>
      <vt:lpstr>Default Design</vt:lpstr>
      <vt:lpstr>PowerPoint Presentation</vt:lpstr>
    </vt:vector>
  </TitlesOfParts>
  <Company>Furman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Enter the Title Here.  Font Size is already set to</dc:title>
  <dc:creator>Furman User</dc:creator>
  <cp:lastModifiedBy>Greyson Henry</cp:lastModifiedBy>
  <cp:revision>54</cp:revision>
  <dcterms:created xsi:type="dcterms:W3CDTF">2007-11-12T15:49:49Z</dcterms:created>
  <dcterms:modified xsi:type="dcterms:W3CDTF">2024-12-05T16:49:39Z</dcterms:modified>
</cp:coreProperties>
</file>